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Executives and their powers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373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Bureaucracy</a:t>
            </a:r>
            <a:endParaRPr lang="en-US" dirty="0"/>
          </a:p>
        </p:txBody>
      </p:sp>
      <p:sp>
        <p:nvSpPr>
          <p:cNvPr id="3" name="Content Placeholder 2"/>
          <p:cNvSpPr>
            <a:spLocks noGrp="1"/>
          </p:cNvSpPr>
          <p:nvPr>
            <p:ph idx="1"/>
          </p:nvPr>
        </p:nvSpPr>
        <p:spPr/>
        <p:txBody>
          <a:bodyPr/>
          <a:lstStyle/>
          <a:p>
            <a:r>
              <a:rPr lang="en-US" dirty="0"/>
              <a:t>Bureaucracies have acquired great significance in most contemporary societies and often represent an important source of stability for states. </a:t>
            </a:r>
          </a:p>
          <a:p>
            <a:endParaRPr lang="en-US" dirty="0"/>
          </a:p>
        </p:txBody>
      </p:sp>
    </p:spTree>
    <p:extLst>
      <p:ext uri="{BB962C8B-B14F-4D97-AF65-F5344CB8AC3E}">
        <p14:creationId xmlns:p14="http://schemas.microsoft.com/office/powerpoint/2010/main" val="2835359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Iran</a:t>
            </a:r>
            <a:endParaRPr lang="en-US" dirty="0"/>
          </a:p>
        </p:txBody>
      </p:sp>
      <p:sp>
        <p:nvSpPr>
          <p:cNvPr id="4" name="Text Placeholder 3"/>
          <p:cNvSpPr>
            <a:spLocks noGrp="1"/>
          </p:cNvSpPr>
          <p:nvPr>
            <p:ph type="body" idx="1"/>
          </p:nvPr>
        </p:nvSpPr>
        <p:spPr/>
        <p:txBody>
          <a:bodyPr/>
          <a:lstStyle/>
          <a:p>
            <a:r>
              <a:rPr lang="en-US" dirty="0" smtClean="0"/>
              <a:t>Supreme Leader	</a:t>
            </a:r>
            <a:endParaRPr lang="en-US" dirty="0"/>
          </a:p>
        </p:txBody>
      </p:sp>
      <p:sp>
        <p:nvSpPr>
          <p:cNvPr id="5" name="Content Placeholder 4"/>
          <p:cNvSpPr>
            <a:spLocks noGrp="1"/>
          </p:cNvSpPr>
          <p:nvPr>
            <p:ph sz="half" idx="2"/>
          </p:nvPr>
        </p:nvSpPr>
        <p:spPr>
          <a:xfrm>
            <a:off x="675745" y="2737245"/>
            <a:ext cx="4185623" cy="3796290"/>
          </a:xfrm>
        </p:spPr>
        <p:txBody>
          <a:bodyPr/>
          <a:lstStyle/>
          <a:p>
            <a:r>
              <a:rPr lang="en-US" dirty="0" smtClean="0"/>
              <a:t>Reviews president’s actions/powers</a:t>
            </a:r>
          </a:p>
          <a:p>
            <a:r>
              <a:rPr lang="en-US" dirty="0" smtClean="0"/>
              <a:t>Commander in chief</a:t>
            </a:r>
          </a:p>
          <a:p>
            <a:r>
              <a:rPr lang="en-US" dirty="0" smtClean="0"/>
              <a:t>Approves foreign affairs</a:t>
            </a:r>
          </a:p>
          <a:p>
            <a:r>
              <a:rPr lang="en-US" dirty="0" smtClean="0"/>
              <a:t>Appoints council members </a:t>
            </a:r>
          </a:p>
          <a:p>
            <a:r>
              <a:rPr lang="en-US" dirty="0" smtClean="0"/>
              <a:t>Head of </a:t>
            </a:r>
            <a:r>
              <a:rPr lang="en-US" smtClean="0"/>
              <a:t>executive branch</a:t>
            </a:r>
            <a:endParaRPr lang="en-US" dirty="0" smtClean="0"/>
          </a:p>
        </p:txBody>
      </p:sp>
      <p:sp>
        <p:nvSpPr>
          <p:cNvPr id="6" name="Text Placeholder 5"/>
          <p:cNvSpPr>
            <a:spLocks noGrp="1"/>
          </p:cNvSpPr>
          <p:nvPr>
            <p:ph type="body" sz="quarter" idx="3"/>
          </p:nvPr>
        </p:nvSpPr>
        <p:spPr/>
        <p:txBody>
          <a:bodyPr/>
          <a:lstStyle/>
          <a:p>
            <a:r>
              <a:rPr lang="en-US" dirty="0" smtClean="0"/>
              <a:t>President</a:t>
            </a:r>
            <a:endParaRPr lang="en-US" dirty="0"/>
          </a:p>
        </p:txBody>
      </p:sp>
      <p:sp>
        <p:nvSpPr>
          <p:cNvPr id="7" name="Content Placeholder 6"/>
          <p:cNvSpPr>
            <a:spLocks noGrp="1"/>
          </p:cNvSpPr>
          <p:nvPr>
            <p:ph sz="quarter" idx="4"/>
          </p:nvPr>
        </p:nvSpPr>
        <p:spPr>
          <a:xfrm>
            <a:off x="5088384" y="2737245"/>
            <a:ext cx="4185617" cy="3914278"/>
          </a:xfrm>
        </p:spPr>
        <p:txBody>
          <a:bodyPr>
            <a:normAutofit fontScale="92500" lnSpcReduction="20000"/>
          </a:bodyPr>
          <a:lstStyle/>
          <a:p>
            <a:r>
              <a:rPr lang="en-US" dirty="0" smtClean="0"/>
              <a:t>Second in command of exec branch</a:t>
            </a:r>
          </a:p>
          <a:p>
            <a:r>
              <a:rPr lang="en-US" dirty="0" smtClean="0"/>
              <a:t>Can declare state of emergency</a:t>
            </a:r>
          </a:p>
          <a:p>
            <a:r>
              <a:rPr lang="en-US" dirty="0" smtClean="0"/>
              <a:t>Deputy commander in chief</a:t>
            </a:r>
          </a:p>
          <a:p>
            <a:r>
              <a:rPr lang="en-US" dirty="0" smtClean="0"/>
              <a:t>Head of supreme national security council</a:t>
            </a:r>
          </a:p>
          <a:p>
            <a:r>
              <a:rPr lang="en-US" dirty="0" smtClean="0"/>
              <a:t>Head of supreme council of the cultural revolution</a:t>
            </a:r>
          </a:p>
          <a:p>
            <a:r>
              <a:rPr lang="en-US" dirty="0" smtClean="0"/>
              <a:t>Can appoint VP</a:t>
            </a:r>
          </a:p>
          <a:p>
            <a:r>
              <a:rPr lang="en-US" dirty="0" smtClean="0"/>
              <a:t>Can nominate cabinet members</a:t>
            </a:r>
          </a:p>
          <a:p>
            <a:r>
              <a:rPr lang="en-US" dirty="0" smtClean="0"/>
              <a:t>Sends and receives ambassadors</a:t>
            </a:r>
          </a:p>
          <a:p>
            <a:r>
              <a:rPr lang="en-US" dirty="0" smtClean="0"/>
              <a:t>Issues executive orders (approval)</a:t>
            </a:r>
          </a:p>
          <a:p>
            <a:r>
              <a:rPr lang="en-US" dirty="0" smtClean="0"/>
              <a:t>issues presidential pardons (approval)</a:t>
            </a:r>
          </a:p>
        </p:txBody>
      </p:sp>
      <p:pic>
        <p:nvPicPr>
          <p:cNvPr id="8" name="Picture 7"/>
          <p:cNvPicPr>
            <a:picLocks noChangeAspect="1"/>
          </p:cNvPicPr>
          <p:nvPr/>
        </p:nvPicPr>
        <p:blipFill>
          <a:blip r:embed="rId2"/>
          <a:stretch>
            <a:fillRect/>
          </a:stretch>
        </p:blipFill>
        <p:spPr>
          <a:xfrm>
            <a:off x="7546531" y="857309"/>
            <a:ext cx="1151647" cy="1591805"/>
          </a:xfrm>
          <a:prstGeom prst="rect">
            <a:avLst/>
          </a:prstGeom>
        </p:spPr>
      </p:pic>
      <p:pic>
        <p:nvPicPr>
          <p:cNvPr id="9" name="Picture 8"/>
          <p:cNvPicPr>
            <a:picLocks noChangeAspect="1"/>
          </p:cNvPicPr>
          <p:nvPr/>
        </p:nvPicPr>
        <p:blipFill>
          <a:blip r:embed="rId3"/>
          <a:stretch>
            <a:fillRect/>
          </a:stretch>
        </p:blipFill>
        <p:spPr>
          <a:xfrm>
            <a:off x="3287372" y="879076"/>
            <a:ext cx="1241272" cy="1627586"/>
          </a:xfrm>
          <a:prstGeom prst="rect">
            <a:avLst/>
          </a:prstGeom>
        </p:spPr>
      </p:pic>
    </p:spTree>
    <p:extLst>
      <p:ext uri="{BB962C8B-B14F-4D97-AF65-F5344CB8AC3E}">
        <p14:creationId xmlns:p14="http://schemas.microsoft.com/office/powerpoint/2010/main" val="4136274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a:t>
            </a:r>
            <a:endParaRPr lang="en-US" dirty="0"/>
          </a:p>
        </p:txBody>
      </p:sp>
      <p:sp>
        <p:nvSpPr>
          <p:cNvPr id="4" name="Text Placeholder 3"/>
          <p:cNvSpPr>
            <a:spLocks noGrp="1"/>
          </p:cNvSpPr>
          <p:nvPr>
            <p:ph type="body" idx="1"/>
          </p:nvPr>
        </p:nvSpPr>
        <p:spPr>
          <a:xfrm>
            <a:off x="710936" y="1790989"/>
            <a:ext cx="4185623" cy="576262"/>
          </a:xfrm>
        </p:spPr>
        <p:txBody>
          <a:bodyPr/>
          <a:lstStyle/>
          <a:p>
            <a:r>
              <a:rPr lang="en-US" dirty="0" smtClean="0"/>
              <a:t>President	</a:t>
            </a:r>
            <a:endParaRPr lang="en-US" dirty="0"/>
          </a:p>
        </p:txBody>
      </p:sp>
      <p:sp>
        <p:nvSpPr>
          <p:cNvPr id="5" name="Content Placeholder 4"/>
          <p:cNvSpPr>
            <a:spLocks noGrp="1"/>
          </p:cNvSpPr>
          <p:nvPr>
            <p:ph sz="half" idx="2"/>
          </p:nvPr>
        </p:nvSpPr>
        <p:spPr>
          <a:xfrm>
            <a:off x="675745" y="2367252"/>
            <a:ext cx="4185623" cy="4387510"/>
          </a:xfrm>
        </p:spPr>
        <p:txBody>
          <a:bodyPr>
            <a:normAutofit fontScale="77500" lnSpcReduction="20000"/>
          </a:bodyPr>
          <a:lstStyle/>
          <a:p>
            <a:r>
              <a:rPr lang="en-US" dirty="0" smtClean="0"/>
              <a:t>On paper powers v powers as Gen Sec of CCP</a:t>
            </a:r>
          </a:p>
          <a:p>
            <a:r>
              <a:rPr lang="en-US" dirty="0" smtClean="0"/>
              <a:t>Sign legislation</a:t>
            </a:r>
          </a:p>
          <a:p>
            <a:r>
              <a:rPr lang="en-US" dirty="0" smtClean="0"/>
              <a:t>Propose legislation</a:t>
            </a:r>
          </a:p>
          <a:p>
            <a:r>
              <a:rPr lang="en-US" dirty="0"/>
              <a:t> </a:t>
            </a:r>
            <a:r>
              <a:rPr lang="en-US" dirty="0" smtClean="0"/>
              <a:t>meet with ambassadors</a:t>
            </a:r>
          </a:p>
          <a:p>
            <a:r>
              <a:rPr lang="en-US" dirty="0" smtClean="0"/>
              <a:t>Signing treaties</a:t>
            </a:r>
          </a:p>
          <a:p>
            <a:r>
              <a:rPr lang="en-US" dirty="0" smtClean="0"/>
              <a:t>Appoints and remove premier</a:t>
            </a:r>
            <a:endParaRPr lang="en-US" dirty="0" smtClean="0"/>
          </a:p>
          <a:p>
            <a:r>
              <a:rPr lang="en-US" dirty="0" smtClean="0"/>
              <a:t>Almost all powers require NPC approval</a:t>
            </a:r>
          </a:p>
          <a:p>
            <a:r>
              <a:rPr lang="en-US" dirty="0" smtClean="0"/>
              <a:t>As party head</a:t>
            </a:r>
          </a:p>
          <a:p>
            <a:pPr lvl="1"/>
            <a:r>
              <a:rPr lang="en-US" dirty="0" smtClean="0"/>
              <a:t>Appoint everyone who will vote for him</a:t>
            </a:r>
          </a:p>
          <a:p>
            <a:pPr lvl="1"/>
            <a:r>
              <a:rPr lang="en-US" dirty="0" smtClean="0"/>
              <a:t>Appoint bureaucrats</a:t>
            </a:r>
          </a:p>
          <a:p>
            <a:pPr lvl="1"/>
            <a:r>
              <a:rPr lang="en-US" dirty="0" smtClean="0"/>
              <a:t>Appoint judges</a:t>
            </a:r>
          </a:p>
          <a:p>
            <a:pPr lvl="1"/>
            <a:r>
              <a:rPr lang="en-US" dirty="0" smtClean="0"/>
              <a:t>Set legislative priorities</a:t>
            </a:r>
          </a:p>
          <a:p>
            <a:pPr lvl="1"/>
            <a:r>
              <a:rPr lang="en-US" dirty="0" smtClean="0"/>
              <a:t>Revolutionary army leader</a:t>
            </a:r>
          </a:p>
          <a:p>
            <a:pPr lvl="1"/>
            <a:r>
              <a:rPr lang="en-US" dirty="0" smtClean="0"/>
              <a:t>International policies</a:t>
            </a:r>
            <a:endParaRPr lang="en-US" dirty="0"/>
          </a:p>
        </p:txBody>
      </p:sp>
      <p:sp>
        <p:nvSpPr>
          <p:cNvPr id="6" name="Text Placeholder 5"/>
          <p:cNvSpPr>
            <a:spLocks noGrp="1"/>
          </p:cNvSpPr>
          <p:nvPr>
            <p:ph type="body" sz="quarter" idx="3"/>
          </p:nvPr>
        </p:nvSpPr>
        <p:spPr>
          <a:xfrm>
            <a:off x="5088383" y="1790989"/>
            <a:ext cx="4185618" cy="576262"/>
          </a:xfrm>
        </p:spPr>
        <p:txBody>
          <a:bodyPr/>
          <a:lstStyle/>
          <a:p>
            <a:r>
              <a:rPr lang="en-US" dirty="0" smtClean="0"/>
              <a:t>Premier/Prime Minister</a:t>
            </a:r>
            <a:endParaRPr lang="en-US" dirty="0"/>
          </a:p>
        </p:txBody>
      </p:sp>
      <p:sp>
        <p:nvSpPr>
          <p:cNvPr id="7" name="Content Placeholder 6"/>
          <p:cNvSpPr>
            <a:spLocks noGrp="1"/>
          </p:cNvSpPr>
          <p:nvPr>
            <p:ph sz="quarter" idx="4"/>
          </p:nvPr>
        </p:nvSpPr>
        <p:spPr>
          <a:xfrm>
            <a:off x="5088384" y="2367251"/>
            <a:ext cx="4185617" cy="4387510"/>
          </a:xfrm>
        </p:spPr>
        <p:txBody>
          <a:bodyPr/>
          <a:lstStyle/>
          <a:p>
            <a:r>
              <a:rPr lang="en-US" dirty="0" smtClean="0"/>
              <a:t>Head of Government </a:t>
            </a:r>
          </a:p>
          <a:p>
            <a:r>
              <a:rPr lang="en-US" dirty="0" smtClean="0"/>
              <a:t>Supervise the bureaucracy/government ministries, actions day to day, etc.</a:t>
            </a:r>
          </a:p>
          <a:p>
            <a:r>
              <a:rPr lang="en-US" dirty="0" smtClean="0"/>
              <a:t>Help run NPC—propose legislation, etc.</a:t>
            </a:r>
          </a:p>
          <a:p>
            <a:r>
              <a:rPr lang="en-US" dirty="0" smtClean="0"/>
              <a:t>Runs leadership committees</a:t>
            </a:r>
            <a:endParaRPr lang="en-US" dirty="0" smtClean="0"/>
          </a:p>
        </p:txBody>
      </p:sp>
      <p:pic>
        <p:nvPicPr>
          <p:cNvPr id="8" name="Picture 7"/>
          <p:cNvPicPr>
            <a:picLocks noChangeAspect="1"/>
          </p:cNvPicPr>
          <p:nvPr/>
        </p:nvPicPr>
        <p:blipFill>
          <a:blip r:embed="rId2"/>
          <a:stretch>
            <a:fillRect/>
          </a:stretch>
        </p:blipFill>
        <p:spPr>
          <a:xfrm>
            <a:off x="3539612" y="652206"/>
            <a:ext cx="1165123" cy="1575633"/>
          </a:xfrm>
          <a:prstGeom prst="rect">
            <a:avLst/>
          </a:prstGeom>
        </p:spPr>
      </p:pic>
      <p:pic>
        <p:nvPicPr>
          <p:cNvPr id="9" name="Picture 8"/>
          <p:cNvPicPr>
            <a:picLocks noChangeAspect="1"/>
          </p:cNvPicPr>
          <p:nvPr/>
        </p:nvPicPr>
        <p:blipFill>
          <a:blip r:embed="rId3"/>
          <a:stretch>
            <a:fillRect/>
          </a:stretch>
        </p:blipFill>
        <p:spPr>
          <a:xfrm>
            <a:off x="7713010" y="483491"/>
            <a:ext cx="1584560" cy="1508777"/>
          </a:xfrm>
          <a:prstGeom prst="rect">
            <a:avLst/>
          </a:prstGeom>
        </p:spPr>
      </p:pic>
    </p:spTree>
    <p:extLst>
      <p:ext uri="{BB962C8B-B14F-4D97-AF65-F5344CB8AC3E}">
        <p14:creationId xmlns:p14="http://schemas.microsoft.com/office/powerpoint/2010/main" val="240120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a:t>
            </a:r>
            <a:endParaRPr lang="en-US" dirty="0"/>
          </a:p>
        </p:txBody>
      </p:sp>
      <p:sp>
        <p:nvSpPr>
          <p:cNvPr id="3" name="Text Placeholder 2"/>
          <p:cNvSpPr>
            <a:spLocks noGrp="1"/>
          </p:cNvSpPr>
          <p:nvPr>
            <p:ph type="body" idx="1"/>
          </p:nvPr>
        </p:nvSpPr>
        <p:spPr>
          <a:xfrm>
            <a:off x="675745" y="1757560"/>
            <a:ext cx="4185623" cy="576262"/>
          </a:xfrm>
        </p:spPr>
        <p:txBody>
          <a:bodyPr/>
          <a:lstStyle/>
          <a:p>
            <a:r>
              <a:rPr lang="en-US" dirty="0" smtClean="0"/>
              <a:t>President</a:t>
            </a:r>
            <a:endParaRPr lang="en-US" dirty="0"/>
          </a:p>
        </p:txBody>
      </p:sp>
      <p:sp>
        <p:nvSpPr>
          <p:cNvPr id="4" name="Content Placeholder 3"/>
          <p:cNvSpPr>
            <a:spLocks noGrp="1"/>
          </p:cNvSpPr>
          <p:nvPr>
            <p:ph sz="half" idx="2"/>
          </p:nvPr>
        </p:nvSpPr>
        <p:spPr>
          <a:xfrm>
            <a:off x="675745" y="2506662"/>
            <a:ext cx="4185623" cy="4159609"/>
          </a:xfrm>
        </p:spPr>
        <p:txBody>
          <a:bodyPr>
            <a:normAutofit fontScale="85000" lnSpcReduction="20000"/>
          </a:bodyPr>
          <a:lstStyle/>
          <a:p>
            <a:r>
              <a:rPr lang="en-US" dirty="0" smtClean="0"/>
              <a:t>Supposed to defend constitution</a:t>
            </a:r>
          </a:p>
          <a:p>
            <a:r>
              <a:rPr lang="en-US" dirty="0" smtClean="0"/>
              <a:t>Moderate domestic and foreign policy</a:t>
            </a:r>
          </a:p>
          <a:p>
            <a:r>
              <a:rPr lang="en-US" dirty="0" smtClean="0"/>
              <a:t>Commander-in-chief</a:t>
            </a:r>
          </a:p>
          <a:p>
            <a:r>
              <a:rPr lang="en-US" dirty="0" smtClean="0"/>
              <a:t>Can propose, sign and veto laws to Duma</a:t>
            </a:r>
          </a:p>
          <a:p>
            <a:r>
              <a:rPr lang="en-US" dirty="0" smtClean="0"/>
              <a:t>Can issue decrees</a:t>
            </a:r>
          </a:p>
          <a:p>
            <a:r>
              <a:rPr lang="en-US" dirty="0" smtClean="0"/>
              <a:t>Can call for Duma elections, and disband Duma</a:t>
            </a:r>
          </a:p>
          <a:p>
            <a:r>
              <a:rPr lang="en-US" dirty="0" smtClean="0"/>
              <a:t>Appoints prime minister</a:t>
            </a:r>
          </a:p>
          <a:p>
            <a:r>
              <a:rPr lang="en-US" dirty="0" smtClean="0"/>
              <a:t>Recommends judge appointments</a:t>
            </a:r>
          </a:p>
          <a:p>
            <a:r>
              <a:rPr lang="en-US" dirty="0" smtClean="0"/>
              <a:t>Oversees police and security administration</a:t>
            </a:r>
          </a:p>
          <a:p>
            <a:r>
              <a:rPr lang="en-US" dirty="0" smtClean="0"/>
              <a:t>Declares states of emergency (emergency powers)</a:t>
            </a:r>
          </a:p>
          <a:p>
            <a:r>
              <a:rPr lang="en-US" dirty="0" smtClean="0"/>
              <a:t>Can grant asylum and issue pardons</a:t>
            </a:r>
            <a:endParaRPr lang="en-US" dirty="0"/>
          </a:p>
        </p:txBody>
      </p:sp>
      <p:sp>
        <p:nvSpPr>
          <p:cNvPr id="5" name="Text Placeholder 4"/>
          <p:cNvSpPr>
            <a:spLocks noGrp="1"/>
          </p:cNvSpPr>
          <p:nvPr>
            <p:ph type="body" sz="quarter" idx="3"/>
          </p:nvPr>
        </p:nvSpPr>
        <p:spPr>
          <a:xfrm>
            <a:off x="5088383" y="1875679"/>
            <a:ext cx="4185618" cy="576262"/>
          </a:xfrm>
        </p:spPr>
        <p:txBody>
          <a:bodyPr/>
          <a:lstStyle/>
          <a:p>
            <a:r>
              <a:rPr lang="en-US" dirty="0" smtClean="0"/>
              <a:t>Prime Minister</a:t>
            </a:r>
            <a:endParaRPr lang="en-US" dirty="0"/>
          </a:p>
        </p:txBody>
      </p:sp>
      <p:sp>
        <p:nvSpPr>
          <p:cNvPr id="6" name="Content Placeholder 5"/>
          <p:cNvSpPr>
            <a:spLocks noGrp="1"/>
          </p:cNvSpPr>
          <p:nvPr>
            <p:ph sz="quarter" idx="4"/>
          </p:nvPr>
        </p:nvSpPr>
        <p:spPr>
          <a:xfrm>
            <a:off x="5088384" y="2451941"/>
            <a:ext cx="4185617" cy="4214330"/>
          </a:xfrm>
        </p:spPr>
        <p:txBody>
          <a:bodyPr/>
          <a:lstStyle/>
          <a:p>
            <a:r>
              <a:rPr lang="en-US" dirty="0" smtClean="0"/>
              <a:t>Makes national policy</a:t>
            </a:r>
          </a:p>
          <a:p>
            <a:r>
              <a:rPr lang="en-US" dirty="0" smtClean="0"/>
              <a:t>Head of Government</a:t>
            </a:r>
          </a:p>
          <a:p>
            <a:r>
              <a:rPr lang="en-US" dirty="0" smtClean="0"/>
              <a:t>Part of cabinet/advises president</a:t>
            </a:r>
          </a:p>
          <a:p>
            <a:r>
              <a:rPr lang="en-US" dirty="0" smtClean="0"/>
              <a:t>Oversees Duma</a:t>
            </a:r>
          </a:p>
          <a:p>
            <a:r>
              <a:rPr lang="en-US" dirty="0" smtClean="0"/>
              <a:t>Oversees bureaucracy (day to day running of government)</a:t>
            </a:r>
            <a:endParaRPr lang="en-US" dirty="0"/>
          </a:p>
        </p:txBody>
      </p:sp>
      <p:pic>
        <p:nvPicPr>
          <p:cNvPr id="7" name="Picture 6"/>
          <p:cNvPicPr>
            <a:picLocks noChangeAspect="1"/>
          </p:cNvPicPr>
          <p:nvPr/>
        </p:nvPicPr>
        <p:blipFill>
          <a:blip r:embed="rId2"/>
          <a:stretch>
            <a:fillRect/>
          </a:stretch>
        </p:blipFill>
        <p:spPr>
          <a:xfrm>
            <a:off x="3534928" y="805067"/>
            <a:ext cx="1326440" cy="1701595"/>
          </a:xfrm>
          <a:prstGeom prst="rect">
            <a:avLst/>
          </a:prstGeom>
        </p:spPr>
      </p:pic>
      <p:pic>
        <p:nvPicPr>
          <p:cNvPr id="8" name="Picture 7"/>
          <p:cNvPicPr>
            <a:picLocks noChangeAspect="1"/>
          </p:cNvPicPr>
          <p:nvPr/>
        </p:nvPicPr>
        <p:blipFill>
          <a:blip r:embed="rId3"/>
          <a:stretch>
            <a:fillRect/>
          </a:stretch>
        </p:blipFill>
        <p:spPr>
          <a:xfrm>
            <a:off x="8005971" y="807240"/>
            <a:ext cx="1268030" cy="1699422"/>
          </a:xfrm>
          <a:prstGeom prst="rect">
            <a:avLst/>
          </a:prstGeom>
        </p:spPr>
      </p:pic>
    </p:spTree>
    <p:extLst>
      <p:ext uri="{BB962C8B-B14F-4D97-AF65-F5344CB8AC3E}">
        <p14:creationId xmlns:p14="http://schemas.microsoft.com/office/powerpoint/2010/main" val="4043190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a:t>
            </a:r>
            <a:endParaRPr lang="en-US" dirty="0"/>
          </a:p>
        </p:txBody>
      </p:sp>
      <p:sp>
        <p:nvSpPr>
          <p:cNvPr id="3" name="Text Placeholder 2"/>
          <p:cNvSpPr>
            <a:spLocks noGrp="1"/>
          </p:cNvSpPr>
          <p:nvPr>
            <p:ph type="body" idx="1"/>
          </p:nvPr>
        </p:nvSpPr>
        <p:spPr/>
        <p:txBody>
          <a:bodyPr/>
          <a:lstStyle/>
          <a:p>
            <a:r>
              <a:rPr lang="en-US" dirty="0" smtClean="0"/>
              <a:t>Prime Minister</a:t>
            </a:r>
            <a:endParaRPr lang="en-US" dirty="0"/>
          </a:p>
        </p:txBody>
      </p:sp>
      <p:sp>
        <p:nvSpPr>
          <p:cNvPr id="4" name="Content Placeholder 3"/>
          <p:cNvSpPr>
            <a:spLocks noGrp="1"/>
          </p:cNvSpPr>
          <p:nvPr>
            <p:ph sz="half" idx="2"/>
          </p:nvPr>
        </p:nvSpPr>
        <p:spPr>
          <a:xfrm>
            <a:off x="675745" y="2737244"/>
            <a:ext cx="4185623" cy="4120755"/>
          </a:xfrm>
        </p:spPr>
        <p:txBody>
          <a:bodyPr>
            <a:normAutofit fontScale="92500"/>
          </a:bodyPr>
          <a:lstStyle/>
          <a:p>
            <a:r>
              <a:rPr lang="en-US" dirty="0" smtClean="0"/>
              <a:t>Can lead the government (Head of Government)</a:t>
            </a:r>
          </a:p>
          <a:p>
            <a:r>
              <a:rPr lang="en-US" dirty="0" smtClean="0"/>
              <a:t>Appoint ministers (and dismiss)</a:t>
            </a:r>
          </a:p>
          <a:p>
            <a:r>
              <a:rPr lang="en-US" dirty="0" smtClean="0"/>
              <a:t>Manage cabine</a:t>
            </a:r>
            <a:r>
              <a:rPr lang="en-US" dirty="0" smtClean="0"/>
              <a:t>t system (committees, appointments)</a:t>
            </a:r>
          </a:p>
          <a:p>
            <a:r>
              <a:rPr lang="en-US" dirty="0" smtClean="0"/>
              <a:t>Can dissolve parliament and call general election</a:t>
            </a:r>
          </a:p>
          <a:p>
            <a:r>
              <a:rPr lang="en-US" dirty="0" smtClean="0"/>
              <a:t>Supervise government—bureaucracy</a:t>
            </a:r>
          </a:p>
          <a:p>
            <a:r>
              <a:rPr lang="en-US" dirty="0" smtClean="0"/>
              <a:t>Sign treaties</a:t>
            </a:r>
          </a:p>
          <a:p>
            <a:r>
              <a:rPr lang="en-US" dirty="0" smtClean="0"/>
              <a:t>Can declare war (armed forces)</a:t>
            </a:r>
          </a:p>
          <a:p>
            <a:r>
              <a:rPr lang="en-US" dirty="0" smtClean="0"/>
              <a:t>Limited by tradition &amp; Parliament (practice)</a:t>
            </a:r>
          </a:p>
          <a:p>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Queen</a:t>
            </a:r>
            <a:endParaRPr lang="en-US" dirty="0"/>
          </a:p>
        </p:txBody>
      </p:sp>
      <p:sp>
        <p:nvSpPr>
          <p:cNvPr id="6" name="Content Placeholder 5"/>
          <p:cNvSpPr>
            <a:spLocks noGrp="1"/>
          </p:cNvSpPr>
          <p:nvPr>
            <p:ph sz="quarter" idx="4"/>
          </p:nvPr>
        </p:nvSpPr>
        <p:spPr>
          <a:xfrm>
            <a:off x="5088384" y="2737245"/>
            <a:ext cx="4185617" cy="3929026"/>
          </a:xfrm>
        </p:spPr>
        <p:txBody>
          <a:bodyPr/>
          <a:lstStyle/>
          <a:p>
            <a:r>
              <a:rPr lang="en-US" dirty="0" smtClean="0"/>
              <a:t>Could not sign laws (never has)</a:t>
            </a:r>
          </a:p>
          <a:p>
            <a:r>
              <a:rPr lang="en-US" dirty="0" smtClean="0"/>
              <a:t>Be consulted</a:t>
            </a:r>
          </a:p>
          <a:p>
            <a:r>
              <a:rPr lang="en-US" dirty="0" smtClean="0"/>
              <a:t>Can encourage actions/opinion</a:t>
            </a:r>
          </a:p>
          <a:p>
            <a:r>
              <a:rPr lang="en-US" dirty="0" smtClean="0"/>
              <a:t>Can warn</a:t>
            </a:r>
          </a:p>
          <a:p>
            <a:r>
              <a:rPr lang="en-US" dirty="0" smtClean="0"/>
              <a:t>Represents country internationally (receive ambassadors, </a:t>
            </a:r>
            <a:r>
              <a:rPr lang="en-US" dirty="0" err="1" smtClean="0"/>
              <a:t>etc</a:t>
            </a:r>
            <a:r>
              <a:rPr lang="en-US" dirty="0" smtClean="0"/>
              <a:t>)</a:t>
            </a:r>
            <a:endParaRPr lang="en-US" dirty="0"/>
          </a:p>
        </p:txBody>
      </p:sp>
      <p:pic>
        <p:nvPicPr>
          <p:cNvPr id="7" name="Picture 6"/>
          <p:cNvPicPr>
            <a:picLocks noChangeAspect="1"/>
          </p:cNvPicPr>
          <p:nvPr/>
        </p:nvPicPr>
        <p:blipFill>
          <a:blip r:embed="rId2"/>
          <a:stretch>
            <a:fillRect/>
          </a:stretch>
        </p:blipFill>
        <p:spPr>
          <a:xfrm>
            <a:off x="2939315" y="609600"/>
            <a:ext cx="1922053" cy="1922053"/>
          </a:xfrm>
          <a:prstGeom prst="rect">
            <a:avLst/>
          </a:prstGeom>
        </p:spPr>
      </p:pic>
      <p:pic>
        <p:nvPicPr>
          <p:cNvPr id="8" name="Picture 7"/>
          <p:cNvPicPr>
            <a:picLocks noChangeAspect="1"/>
          </p:cNvPicPr>
          <p:nvPr/>
        </p:nvPicPr>
        <p:blipFill>
          <a:blip r:embed="rId3"/>
          <a:stretch>
            <a:fillRect/>
          </a:stretch>
        </p:blipFill>
        <p:spPr>
          <a:xfrm>
            <a:off x="7638393" y="564852"/>
            <a:ext cx="1520356" cy="2011548"/>
          </a:xfrm>
          <a:prstGeom prst="rect">
            <a:avLst/>
          </a:prstGeom>
        </p:spPr>
      </p:pic>
    </p:spTree>
    <p:extLst>
      <p:ext uri="{BB962C8B-B14F-4D97-AF65-F5344CB8AC3E}">
        <p14:creationId xmlns:p14="http://schemas.microsoft.com/office/powerpoint/2010/main" val="401350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Mexico</a:t>
            </a:r>
            <a:endParaRPr lang="en-US" dirty="0"/>
          </a:p>
        </p:txBody>
      </p:sp>
      <p:sp>
        <p:nvSpPr>
          <p:cNvPr id="7" name="Content Placeholder 6"/>
          <p:cNvSpPr>
            <a:spLocks noGrp="1"/>
          </p:cNvSpPr>
          <p:nvPr>
            <p:ph idx="1"/>
          </p:nvPr>
        </p:nvSpPr>
        <p:spPr>
          <a:xfrm>
            <a:off x="677334" y="1930401"/>
            <a:ext cx="8596668" cy="4691626"/>
          </a:xfrm>
        </p:spPr>
        <p:txBody>
          <a:bodyPr>
            <a:normAutofit fontScale="85000" lnSpcReduction="10000"/>
          </a:bodyPr>
          <a:lstStyle/>
          <a:p>
            <a:r>
              <a:rPr lang="en-US" dirty="0" smtClean="0"/>
              <a:t>Appoint and remove ministers/secretaries (including attorney general) </a:t>
            </a:r>
          </a:p>
          <a:p>
            <a:r>
              <a:rPr lang="en-US" dirty="0" smtClean="0"/>
              <a:t>Appoint and remove foreign service, treasury officials, senior bureaucrats, all bureaucrats </a:t>
            </a:r>
          </a:p>
          <a:p>
            <a:r>
              <a:rPr lang="en-US" dirty="0" smtClean="0"/>
              <a:t>Appoint ambassadors, council general, treasury (with confirmation vote from senate)</a:t>
            </a:r>
          </a:p>
          <a:p>
            <a:r>
              <a:rPr lang="en-US" dirty="0" smtClean="0"/>
              <a:t>Appoints regulatory leaders (energy, economic, etc.)</a:t>
            </a:r>
          </a:p>
          <a:p>
            <a:r>
              <a:rPr lang="en-US" dirty="0" smtClean="0"/>
              <a:t>Oversees security and intelligence</a:t>
            </a:r>
          </a:p>
          <a:p>
            <a:r>
              <a:rPr lang="en-US" dirty="0" smtClean="0"/>
              <a:t>Commander in chief and appoints military leaders</a:t>
            </a:r>
          </a:p>
          <a:p>
            <a:r>
              <a:rPr lang="en-US" dirty="0" smtClean="0"/>
              <a:t>Declare war (with congress)</a:t>
            </a:r>
          </a:p>
          <a:p>
            <a:r>
              <a:rPr lang="en-US" dirty="0" smtClean="0"/>
              <a:t>Convene congress</a:t>
            </a:r>
          </a:p>
          <a:p>
            <a:r>
              <a:rPr lang="en-US" dirty="0" smtClean="0"/>
              <a:t>Sign and propose and negotiate international treaties</a:t>
            </a:r>
          </a:p>
          <a:p>
            <a:r>
              <a:rPr lang="en-US" dirty="0" smtClean="0"/>
              <a:t>Oversees foreign relations</a:t>
            </a:r>
          </a:p>
          <a:p>
            <a:r>
              <a:rPr lang="en-US" dirty="0" smtClean="0"/>
              <a:t>Sign or veto legislation</a:t>
            </a:r>
          </a:p>
          <a:p>
            <a:r>
              <a:rPr lang="en-US" dirty="0" smtClean="0"/>
              <a:t>Propose legislation</a:t>
            </a:r>
          </a:p>
          <a:p>
            <a:r>
              <a:rPr lang="en-US" dirty="0" smtClean="0"/>
              <a:t>Grant pardons</a:t>
            </a:r>
          </a:p>
          <a:p>
            <a:r>
              <a:rPr lang="en-US" dirty="0" smtClean="0"/>
              <a:t>Appoints judges</a:t>
            </a:r>
          </a:p>
          <a:p>
            <a:endParaRPr lang="en-US" dirty="0" smtClean="0"/>
          </a:p>
        </p:txBody>
      </p:sp>
      <p:pic>
        <p:nvPicPr>
          <p:cNvPr id="8" name="Picture 7"/>
          <p:cNvPicPr>
            <a:picLocks noChangeAspect="1"/>
          </p:cNvPicPr>
          <p:nvPr/>
        </p:nvPicPr>
        <p:blipFill>
          <a:blip r:embed="rId2"/>
          <a:stretch>
            <a:fillRect/>
          </a:stretch>
        </p:blipFill>
        <p:spPr>
          <a:xfrm>
            <a:off x="7162955" y="301599"/>
            <a:ext cx="1936802" cy="1936802"/>
          </a:xfrm>
          <a:prstGeom prst="rect">
            <a:avLst/>
          </a:prstGeom>
        </p:spPr>
      </p:pic>
    </p:spTree>
    <p:extLst>
      <p:ext uri="{BB962C8B-B14F-4D97-AF65-F5344CB8AC3E}">
        <p14:creationId xmlns:p14="http://schemas.microsoft.com/office/powerpoint/2010/main" val="1510903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Nigeria</a:t>
            </a:r>
            <a:endParaRPr lang="en-US" dirty="0"/>
          </a:p>
        </p:txBody>
      </p:sp>
      <p:sp>
        <p:nvSpPr>
          <p:cNvPr id="8" name="Content Placeholder 7"/>
          <p:cNvSpPr>
            <a:spLocks noGrp="1"/>
          </p:cNvSpPr>
          <p:nvPr>
            <p:ph idx="1"/>
          </p:nvPr>
        </p:nvSpPr>
        <p:spPr>
          <a:xfrm>
            <a:off x="677334" y="1327355"/>
            <a:ext cx="8596668" cy="5324168"/>
          </a:xfrm>
        </p:spPr>
        <p:txBody>
          <a:bodyPr>
            <a:normAutofit fontScale="92500" lnSpcReduction="20000"/>
          </a:bodyPr>
          <a:lstStyle/>
          <a:p>
            <a:r>
              <a:rPr lang="en-US" dirty="0" smtClean="0"/>
              <a:t>Head of government and head of state</a:t>
            </a:r>
          </a:p>
          <a:p>
            <a:r>
              <a:rPr lang="en-US" dirty="0" smtClean="0"/>
              <a:t>Commander in chief of military</a:t>
            </a:r>
          </a:p>
          <a:p>
            <a:r>
              <a:rPr lang="en-US" dirty="0" smtClean="0"/>
              <a:t>In charge of police</a:t>
            </a:r>
          </a:p>
          <a:p>
            <a:r>
              <a:rPr lang="en-US" dirty="0" smtClean="0"/>
              <a:t>Ministries (advisors) and civil service (bureaucrats)</a:t>
            </a:r>
          </a:p>
          <a:p>
            <a:r>
              <a:rPr lang="en-US" dirty="0" smtClean="0"/>
              <a:t>Federal commissions</a:t>
            </a:r>
          </a:p>
          <a:p>
            <a:r>
              <a:rPr lang="en-US" dirty="0" smtClean="0"/>
              <a:t>Can pardon</a:t>
            </a:r>
          </a:p>
          <a:p>
            <a:r>
              <a:rPr lang="en-US" dirty="0" smtClean="0"/>
              <a:t>Can appoint diplomatic corps</a:t>
            </a:r>
          </a:p>
          <a:p>
            <a:r>
              <a:rPr lang="en-US" dirty="0" smtClean="0"/>
              <a:t>Veto or sign legislation</a:t>
            </a:r>
          </a:p>
          <a:p>
            <a:r>
              <a:rPr lang="en-US" dirty="0" smtClean="0"/>
              <a:t>Refer bills to national assembly or supreme court</a:t>
            </a:r>
          </a:p>
          <a:p>
            <a:r>
              <a:rPr lang="en-US" dirty="0" smtClean="0"/>
              <a:t>Nominate judges</a:t>
            </a:r>
          </a:p>
          <a:p>
            <a:r>
              <a:rPr lang="en-US" dirty="0" smtClean="0"/>
              <a:t>Propose legislation</a:t>
            </a:r>
          </a:p>
          <a:p>
            <a:r>
              <a:rPr lang="en-US" dirty="0" smtClean="0"/>
              <a:t>Issues executive orders</a:t>
            </a:r>
          </a:p>
          <a:p>
            <a:r>
              <a:rPr lang="en-US" dirty="0" smtClean="0"/>
              <a:t>Receive and recognize diplomats</a:t>
            </a:r>
          </a:p>
          <a:p>
            <a:r>
              <a:rPr lang="en-US" dirty="0" smtClean="0"/>
              <a:t>Appoint commissions of inquiry</a:t>
            </a:r>
            <a:endParaRPr lang="en-US" dirty="0" smtClean="0"/>
          </a:p>
          <a:p>
            <a:r>
              <a:rPr lang="en-US" dirty="0" smtClean="0"/>
              <a:t>Hindered by low-capacity government; power has stayed in hands of same people-- higher bureaucrats/ministries</a:t>
            </a:r>
            <a:endParaRPr lang="en-US" dirty="0"/>
          </a:p>
        </p:txBody>
      </p:sp>
      <p:pic>
        <p:nvPicPr>
          <p:cNvPr id="9" name="Picture 8"/>
          <p:cNvPicPr>
            <a:picLocks noChangeAspect="1"/>
          </p:cNvPicPr>
          <p:nvPr/>
        </p:nvPicPr>
        <p:blipFill>
          <a:blip r:embed="rId2"/>
          <a:stretch>
            <a:fillRect/>
          </a:stretch>
        </p:blipFill>
        <p:spPr>
          <a:xfrm>
            <a:off x="7594683" y="609600"/>
            <a:ext cx="1679319" cy="2015183"/>
          </a:xfrm>
          <a:prstGeom prst="rect">
            <a:avLst/>
          </a:prstGeom>
        </p:spPr>
      </p:pic>
    </p:spTree>
    <p:extLst>
      <p:ext uri="{BB962C8B-B14F-4D97-AF65-F5344CB8AC3E}">
        <p14:creationId xmlns:p14="http://schemas.microsoft.com/office/powerpoint/2010/main" val="2718075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Bureaucracy</a:t>
            </a:r>
            <a:endParaRPr lang="en-US" dirty="0"/>
          </a:p>
        </p:txBody>
      </p:sp>
      <p:sp>
        <p:nvSpPr>
          <p:cNvPr id="3" name="Content Placeholder 2"/>
          <p:cNvSpPr>
            <a:spLocks noGrp="1"/>
          </p:cNvSpPr>
          <p:nvPr>
            <p:ph idx="1"/>
          </p:nvPr>
        </p:nvSpPr>
        <p:spPr/>
        <p:txBody>
          <a:bodyPr>
            <a:normAutofit/>
          </a:bodyPr>
          <a:lstStyle/>
          <a:p>
            <a:r>
              <a:rPr lang="en-US" dirty="0"/>
              <a:t>BUREAUCRACIES </a:t>
            </a:r>
            <a:r>
              <a:rPr lang="en-US" dirty="0" err="1"/>
              <a:t>Bureaucracies</a:t>
            </a:r>
            <a:r>
              <a:rPr lang="en-US" dirty="0"/>
              <a:t> consist of agencies that generally implement government policy. They usually are a part of the executive branch of government, and their size has generally increased over the course of the 20th and early 21st centuries. This is partly due to government efforts to improve the health, security, and welfare of their populations. German political philosopher Max Weber created the classic conception of bureaucracy as a well-organized, complex machine that is a "rational" way for a modern society to organize its business. He did not see them as necessary evils, but as the best organizational response to a changing </a:t>
            </a:r>
            <a:r>
              <a:rPr lang="en-US" dirty="0" smtClean="0"/>
              <a:t>society</a:t>
            </a:r>
            <a:endParaRPr lang="en-US" dirty="0"/>
          </a:p>
        </p:txBody>
      </p:sp>
    </p:spTree>
    <p:extLst>
      <p:ext uri="{BB962C8B-B14F-4D97-AF65-F5344CB8AC3E}">
        <p14:creationId xmlns:p14="http://schemas.microsoft.com/office/powerpoint/2010/main" val="986227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Weber’s characteristics of bureaucracy</a:t>
            </a:r>
            <a:endParaRPr lang="en-US" dirty="0"/>
          </a:p>
        </p:txBody>
      </p:sp>
      <p:sp>
        <p:nvSpPr>
          <p:cNvPr id="3" name="Content Placeholder 2"/>
          <p:cNvSpPr>
            <a:spLocks noGrp="1"/>
          </p:cNvSpPr>
          <p:nvPr>
            <p:ph idx="1"/>
          </p:nvPr>
        </p:nvSpPr>
        <p:spPr>
          <a:xfrm>
            <a:off x="677334" y="1700463"/>
            <a:ext cx="8596668" cy="4732421"/>
          </a:xfrm>
        </p:spPr>
        <p:txBody>
          <a:bodyPr>
            <a:normAutofit/>
          </a:bodyPr>
          <a:lstStyle/>
          <a:p>
            <a:r>
              <a:rPr lang="en-US" dirty="0" smtClean="0"/>
              <a:t>Hierarchical </a:t>
            </a:r>
            <a:r>
              <a:rPr lang="en-US" dirty="0"/>
              <a:t>authority structure - A chain of command that is hierarchical; </a:t>
            </a:r>
            <a:endParaRPr lang="en-US" dirty="0" smtClean="0"/>
          </a:p>
          <a:p>
            <a:r>
              <a:rPr lang="en-US" dirty="0" smtClean="0"/>
              <a:t>the </a:t>
            </a:r>
            <a:r>
              <a:rPr lang="en-US" dirty="0"/>
              <a:t>top bureaucrat has ultimate control, and authority flows from the top down. </a:t>
            </a:r>
            <a:endParaRPr lang="en-US" dirty="0" smtClean="0"/>
          </a:p>
          <a:p>
            <a:r>
              <a:rPr lang="en-US" dirty="0" smtClean="0"/>
              <a:t>Task </a:t>
            </a:r>
            <a:r>
              <a:rPr lang="en-US" dirty="0"/>
              <a:t>specialization - A clear division of labor in which every individual has a specialized job </a:t>
            </a:r>
          </a:p>
          <a:p>
            <a:r>
              <a:rPr lang="en-US" dirty="0" smtClean="0"/>
              <a:t>Extensive </a:t>
            </a:r>
            <a:r>
              <a:rPr lang="en-US" dirty="0"/>
              <a:t>rules - Clearly written, well-established formal rules that all people in the organization follow </a:t>
            </a:r>
          </a:p>
          <a:p>
            <a:r>
              <a:rPr lang="en-US" dirty="0" smtClean="0"/>
              <a:t>Clear </a:t>
            </a:r>
            <a:r>
              <a:rPr lang="en-US" dirty="0"/>
              <a:t>goals - A clearly defined set of goals that all people in the organization strive toward </a:t>
            </a:r>
          </a:p>
          <a:p>
            <a:r>
              <a:rPr lang="en-US" dirty="0" smtClean="0"/>
              <a:t>The </a:t>
            </a:r>
            <a:r>
              <a:rPr lang="en-US" dirty="0"/>
              <a:t>merit principle - Merit-based hiring and promotion; no granting of jobs to friends or family unless they are the best qualified </a:t>
            </a:r>
          </a:p>
          <a:p>
            <a:r>
              <a:rPr lang="en-US" dirty="0" smtClean="0"/>
              <a:t>Impersonality </a:t>
            </a:r>
            <a:r>
              <a:rPr lang="en-US" dirty="0"/>
              <a:t>- Job performance that is judged by productivity, or how much work the individual gets done</a:t>
            </a:r>
          </a:p>
        </p:txBody>
      </p:sp>
    </p:spTree>
    <p:extLst>
      <p:ext uri="{BB962C8B-B14F-4D97-AF65-F5344CB8AC3E}">
        <p14:creationId xmlns:p14="http://schemas.microsoft.com/office/powerpoint/2010/main" val="2978175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78</TotalTime>
  <Words>736</Words>
  <Application>Microsoft Office PowerPoint</Application>
  <PresentationFormat>Widescreen</PresentationFormat>
  <Paragraphs>118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Executives and their powers</vt:lpstr>
      <vt:lpstr>Iran</vt:lpstr>
      <vt:lpstr>China</vt:lpstr>
      <vt:lpstr>Russia</vt:lpstr>
      <vt:lpstr>UK</vt:lpstr>
      <vt:lpstr>Mexico</vt:lpstr>
      <vt:lpstr>Nigeria</vt:lpstr>
      <vt:lpstr>Bureaucracy</vt:lpstr>
      <vt:lpstr>Weber’s characteristics of bureaucracy</vt:lpstr>
      <vt:lpstr>Bureaucracy</vt:lpstr>
    </vt:vector>
  </TitlesOfParts>
  <Company>New Paltz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Executives and their powers</dc:title>
  <dc:creator>Seim, Kara</dc:creator>
  <cp:lastModifiedBy>Seim, Kara</cp:lastModifiedBy>
  <cp:revision>9</cp:revision>
  <dcterms:created xsi:type="dcterms:W3CDTF">2019-10-11T16:47:30Z</dcterms:created>
  <dcterms:modified xsi:type="dcterms:W3CDTF">2019-10-21T18:25:30Z</dcterms:modified>
</cp:coreProperties>
</file>